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6" r:id="rId5"/>
    <p:sldId id="279" r:id="rId6"/>
    <p:sldId id="262" r:id="rId7"/>
    <p:sldId id="263" r:id="rId8"/>
    <p:sldId id="264" r:id="rId9"/>
    <p:sldId id="265" r:id="rId10"/>
    <p:sldId id="266" r:id="rId11"/>
    <p:sldId id="267" r:id="rId12"/>
    <p:sldId id="268" r:id="rId13"/>
    <p:sldId id="269" r:id="rId14"/>
    <p:sldId id="270" r:id="rId15"/>
    <p:sldId id="277" r:id="rId16"/>
    <p:sldId id="278" r:id="rId17"/>
    <p:sldId id="280" r:id="rId18"/>
    <p:sldId id="281" r:id="rId19"/>
    <p:sldId id="274" r:id="rId20"/>
    <p:sldId id="282" r:id="rId21"/>
    <p:sldId id="283" r:id="rId22"/>
    <p:sldId id="284"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D537AFB-91D9-451F-AD5C-80697B17B6EB}" type="datetimeFigureOut">
              <a:rPr lang="en-IN" smtClean="0"/>
              <a:t>02-12-2020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181852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D537AFB-91D9-451F-AD5C-80697B17B6EB}" type="datetimeFigureOut">
              <a:rPr lang="en-IN" smtClean="0"/>
              <a:t>02-12-2020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3007002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D537AFB-91D9-451F-AD5C-80697B17B6EB}" type="datetimeFigureOut">
              <a:rPr lang="en-IN" smtClean="0"/>
              <a:t>02-12-2020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1432393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D537AFB-91D9-451F-AD5C-80697B17B6EB}" type="datetimeFigureOut">
              <a:rPr lang="en-IN" smtClean="0"/>
              <a:t>02-12-2020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2354677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537AFB-91D9-451F-AD5C-80697B17B6EB}" type="datetimeFigureOut">
              <a:rPr lang="en-IN" smtClean="0"/>
              <a:t>02-12-2020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2493376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D537AFB-91D9-451F-AD5C-80697B17B6EB}" type="datetimeFigureOut">
              <a:rPr lang="en-IN" smtClean="0"/>
              <a:t>02-12-2020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192183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D537AFB-91D9-451F-AD5C-80697B17B6EB}" type="datetimeFigureOut">
              <a:rPr lang="en-IN" smtClean="0"/>
              <a:t>02-12-2020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162516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D537AFB-91D9-451F-AD5C-80697B17B6EB}" type="datetimeFigureOut">
              <a:rPr lang="en-IN" smtClean="0"/>
              <a:t>02-12-2020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1814699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537AFB-91D9-451F-AD5C-80697B17B6EB}" type="datetimeFigureOut">
              <a:rPr lang="en-IN" smtClean="0"/>
              <a:t>02-12-2020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3914206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537AFB-91D9-451F-AD5C-80697B17B6EB}" type="datetimeFigureOut">
              <a:rPr lang="en-IN" smtClean="0"/>
              <a:t>02-12-2020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2516237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537AFB-91D9-451F-AD5C-80697B17B6EB}" type="datetimeFigureOut">
              <a:rPr lang="en-IN" smtClean="0"/>
              <a:t>02-12-2020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9203885-89F6-4D7E-A72D-1F19E5178ACB}" type="slidenum">
              <a:rPr lang="en-IN" smtClean="0"/>
              <a:t>‹#›</a:t>
            </a:fld>
            <a:endParaRPr lang="en-IN"/>
          </a:p>
        </p:txBody>
      </p:sp>
    </p:spTree>
    <p:extLst>
      <p:ext uri="{BB962C8B-B14F-4D97-AF65-F5344CB8AC3E}">
        <p14:creationId xmlns:p14="http://schemas.microsoft.com/office/powerpoint/2010/main" val="3633373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37AFB-91D9-451F-AD5C-80697B17B6EB}" type="datetimeFigureOut">
              <a:rPr lang="en-IN" smtClean="0"/>
              <a:t>02-12-2020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203885-89F6-4D7E-A72D-1F19E5178ACB}" type="slidenum">
              <a:rPr lang="en-IN" smtClean="0"/>
              <a:t>‹#›</a:t>
            </a:fld>
            <a:endParaRPr lang="en-IN"/>
          </a:p>
        </p:txBody>
      </p:sp>
    </p:spTree>
    <p:extLst>
      <p:ext uri="{BB962C8B-B14F-4D97-AF65-F5344CB8AC3E}">
        <p14:creationId xmlns:p14="http://schemas.microsoft.com/office/powerpoint/2010/main" val="217614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hyperlink" Target="https://indianexpress.com/article/what-is/zika-virus-symptoms-causes-treatment-5401223/" TargetMode="Externa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400" b="1" dirty="0"/>
              <a:t>The Resurgence of COVID19 in India in Winter- The expected Second deadly wave of COVID 2021</a:t>
            </a:r>
          </a:p>
        </p:txBody>
      </p:sp>
      <p:sp>
        <p:nvSpPr>
          <p:cNvPr id="3" name="Subtitle 2"/>
          <p:cNvSpPr>
            <a:spLocks noGrp="1"/>
          </p:cNvSpPr>
          <p:nvPr>
            <p:ph type="subTitle" idx="1"/>
          </p:nvPr>
        </p:nvSpPr>
        <p:spPr/>
        <p:txBody>
          <a:bodyPr>
            <a:normAutofit lnSpcReduction="10000"/>
          </a:bodyPr>
          <a:lstStyle/>
          <a:p>
            <a:r>
              <a:rPr lang="en-IN" b="1" dirty="0"/>
              <a:t>DR </a:t>
            </a:r>
            <a:r>
              <a:rPr lang="en-IN" b="1"/>
              <a:t>BANDOPADHYAY ANIRBAN</a:t>
            </a:r>
            <a:endParaRPr lang="en-IN" b="1" dirty="0"/>
          </a:p>
          <a:p>
            <a:r>
              <a:rPr lang="en-IN" b="1" dirty="0"/>
              <a:t>MBBS,DTCD,DNB</a:t>
            </a:r>
          </a:p>
          <a:p>
            <a:r>
              <a:rPr lang="en-IN" b="1" dirty="0"/>
              <a:t>CHEST MEDICINE AND CRITICAL CARE</a:t>
            </a:r>
          </a:p>
          <a:p>
            <a:r>
              <a:rPr lang="en-IN" b="1" dirty="0"/>
              <a:t>Wockhardt Hospital, Nashik</a:t>
            </a:r>
          </a:p>
          <a:p>
            <a:endParaRPr lang="en-IN" b="1" dirty="0"/>
          </a:p>
        </p:txBody>
      </p:sp>
    </p:spTree>
    <p:extLst>
      <p:ext uri="{BB962C8B-B14F-4D97-AF65-F5344CB8AC3E}">
        <p14:creationId xmlns:p14="http://schemas.microsoft.com/office/powerpoint/2010/main" val="94044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WHOM TO ADMIT?</a:t>
            </a:r>
          </a:p>
        </p:txBody>
      </p:sp>
      <p:sp>
        <p:nvSpPr>
          <p:cNvPr id="3" name="Content Placeholder 2"/>
          <p:cNvSpPr>
            <a:spLocks noGrp="1"/>
          </p:cNvSpPr>
          <p:nvPr>
            <p:ph idx="1"/>
          </p:nvPr>
        </p:nvSpPr>
        <p:spPr/>
        <p:txBody>
          <a:bodyPr/>
          <a:lstStyle/>
          <a:p>
            <a:r>
              <a:rPr lang="en-IN" dirty="0"/>
              <a:t>COMORBID </a:t>
            </a:r>
          </a:p>
          <a:p>
            <a:r>
              <a:rPr lang="en-IN" dirty="0"/>
              <a:t>CORAD&gt;9</a:t>
            </a:r>
          </a:p>
          <a:p>
            <a:r>
              <a:rPr lang="en-IN" dirty="0"/>
              <a:t>PATIENTS DURING FOLLOW UP FOUND HAVING DAILY FEVER SPIKES, INCREASED DOE, INCREASED COUGH, HEMOPTYSIS,INCREASING CORAD SCORE IN IMAGING, GIDDYNESS, DECREASED URINE OUTPUT, JAUNDICE, INTOLERANCE OF INITIAL TREATMENT.</a:t>
            </a:r>
          </a:p>
          <a:p>
            <a:r>
              <a:rPr lang="en-IN" dirty="0"/>
              <a:t>AFTER TREATMENT CYTOKINE STORM CAN OCCUR EVEN AFTER  15 DAYS.</a:t>
            </a:r>
          </a:p>
        </p:txBody>
      </p:sp>
    </p:spTree>
    <p:extLst>
      <p:ext uri="{BB962C8B-B14F-4D97-AF65-F5344CB8AC3E}">
        <p14:creationId xmlns:p14="http://schemas.microsoft.com/office/powerpoint/2010/main" val="1474338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86678"/>
          </a:xfrm>
        </p:spPr>
        <p:txBody>
          <a:bodyPr>
            <a:normAutofit fontScale="90000"/>
          </a:bodyPr>
          <a:lstStyle/>
          <a:p>
            <a:r>
              <a:rPr lang="en-IN" b="1" dirty="0"/>
              <a:t>OPD TREATMENT- HOME ISOLATION TREATMENT</a:t>
            </a:r>
          </a:p>
        </p:txBody>
      </p:sp>
      <p:sp>
        <p:nvSpPr>
          <p:cNvPr id="3" name="Content Placeholder 2"/>
          <p:cNvSpPr>
            <a:spLocks noGrp="1"/>
          </p:cNvSpPr>
          <p:nvPr>
            <p:ph idx="1"/>
          </p:nvPr>
        </p:nvSpPr>
        <p:spPr>
          <a:xfrm>
            <a:off x="838200" y="834887"/>
            <a:ext cx="10515600" cy="5342076"/>
          </a:xfrm>
        </p:spPr>
        <p:txBody>
          <a:bodyPr>
            <a:normAutofit fontScale="92500" lnSpcReduction="20000"/>
          </a:bodyPr>
          <a:lstStyle/>
          <a:p>
            <a:r>
              <a:rPr lang="en-IN" dirty="0"/>
              <a:t>PATIENT AND CARETAKER SHOULD DO DAILY MONITORING OF FEVER, SPO2, URINE OUTPUT AND PHYSICAL SYMPTOMS 8 HOURLY.</a:t>
            </a:r>
          </a:p>
          <a:p>
            <a:r>
              <a:rPr lang="en-IN" dirty="0"/>
              <a:t>USE OF THERMOMETER AND PULSEOXIMETRY IS MANDATORY.</a:t>
            </a:r>
          </a:p>
          <a:p>
            <a:r>
              <a:rPr lang="en-IN" dirty="0"/>
              <a:t>ANTIVIRAL FAVIPIRAVIR IN FULL DOSE ATLEAST 7 DAYS. TOTAL COURSE 14 DAYS.</a:t>
            </a:r>
          </a:p>
          <a:p>
            <a:r>
              <a:rPr lang="en-IN" dirty="0"/>
              <a:t>DOXYCYCLINE AND IVERMECTIN.</a:t>
            </a:r>
          </a:p>
          <a:p>
            <a:r>
              <a:rPr lang="en-IN" dirty="0"/>
              <a:t>STEROIDS </a:t>
            </a:r>
          </a:p>
          <a:p>
            <a:r>
              <a:rPr lang="en-IN" dirty="0"/>
              <a:t>ANTIPLATELETS AND ANTICOAGULANTS.</a:t>
            </a:r>
          </a:p>
          <a:p>
            <a:r>
              <a:rPr lang="en-IN" dirty="0"/>
              <a:t>ANTILEUKOTRINES AND ANTIHISTAMINICS.</a:t>
            </a:r>
          </a:p>
          <a:p>
            <a:r>
              <a:rPr lang="en-IN" dirty="0"/>
              <a:t>INHALED STEROIDS AND BRONCHODILATORS.</a:t>
            </a:r>
          </a:p>
          <a:p>
            <a:r>
              <a:rPr lang="en-IN" dirty="0"/>
              <a:t>ZINC, VITAMIN C AND FOLIC ACID.</a:t>
            </a:r>
          </a:p>
          <a:p>
            <a:r>
              <a:rPr lang="en-IN" dirty="0"/>
              <a:t>STEAM INHALATION.</a:t>
            </a:r>
          </a:p>
          <a:p>
            <a:r>
              <a:rPr lang="en-IN" dirty="0"/>
              <a:t>INCENTIVE SPIROMETRY.</a:t>
            </a:r>
          </a:p>
          <a:p>
            <a:endParaRPr lang="en-IN" dirty="0"/>
          </a:p>
          <a:p>
            <a:endParaRPr lang="en-IN" dirty="0"/>
          </a:p>
        </p:txBody>
      </p:sp>
    </p:spTree>
    <p:extLst>
      <p:ext uri="{BB962C8B-B14F-4D97-AF65-F5344CB8AC3E}">
        <p14:creationId xmlns:p14="http://schemas.microsoft.com/office/powerpoint/2010/main" val="1560789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7571"/>
          </a:xfrm>
        </p:spPr>
        <p:txBody>
          <a:bodyPr/>
          <a:lstStyle/>
          <a:p>
            <a:r>
              <a:rPr lang="en-IN" b="1" dirty="0"/>
              <a:t>FOLLOW UP</a:t>
            </a:r>
          </a:p>
        </p:txBody>
      </p:sp>
      <p:sp>
        <p:nvSpPr>
          <p:cNvPr id="3" name="Content Placeholder 2"/>
          <p:cNvSpPr>
            <a:spLocks noGrp="1"/>
          </p:cNvSpPr>
          <p:nvPr>
            <p:ph idx="1"/>
          </p:nvPr>
        </p:nvSpPr>
        <p:spPr>
          <a:xfrm>
            <a:off x="838200" y="1192696"/>
            <a:ext cx="10515600" cy="4984267"/>
          </a:xfrm>
        </p:spPr>
        <p:txBody>
          <a:bodyPr>
            <a:normAutofit fontScale="92500" lnSpcReduction="20000"/>
          </a:bodyPr>
          <a:lstStyle/>
          <a:p>
            <a:r>
              <a:rPr lang="en-IN" dirty="0"/>
              <a:t>IF SLIGHTEST INCREASE OF SYMPTOMS CONTACT DR ON PHONE.</a:t>
            </a:r>
          </a:p>
          <a:p>
            <a:r>
              <a:rPr lang="en-IN" dirty="0"/>
              <a:t>FOLLOW UP ON D5.</a:t>
            </a:r>
          </a:p>
          <a:p>
            <a:r>
              <a:rPr lang="en-IN" dirty="0"/>
              <a:t>FOLLOW UP ON D10 AND D15.</a:t>
            </a:r>
          </a:p>
          <a:p>
            <a:r>
              <a:rPr lang="en-IN" dirty="0"/>
              <a:t>FOLLOW UP WITH IMAGING, BLOOD INVESTIGATIONS – INFLAMMATORY MARKERS IL6, S FERRITIN, D DIMER, CRP.</a:t>
            </a:r>
          </a:p>
          <a:p>
            <a:r>
              <a:rPr lang="en-IN" dirty="0"/>
              <a:t>CRP TEST IS CHEAP ALTERNATIVE TEST WHICH CAN BE DONE ON D1 D5 D10 D14.</a:t>
            </a:r>
          </a:p>
          <a:p>
            <a:r>
              <a:rPr lang="en-IN" dirty="0"/>
              <a:t>CYTOKINE STORM IS SUSPECTED CLINICALLY AND CORRELATED WITH INFLAMMATORY MARKERS.</a:t>
            </a:r>
          </a:p>
          <a:p>
            <a:r>
              <a:rPr lang="en-IN" dirty="0"/>
              <a:t>COMPLICATIONS LIKE HAYWIRE BSL, WORSENING KIDNEY FUNCTIONS, SUPERADDED INFECTIONS AND DRUG INDUCED COMPLICATIONS NEED TO BE PICKED UP.</a:t>
            </a:r>
          </a:p>
          <a:p>
            <a:r>
              <a:rPr lang="en-IN" dirty="0"/>
              <a:t>6 MWT AND PEFR IS A TEST DONE ON D10 AND D15 FOLLOW UP.</a:t>
            </a:r>
          </a:p>
        </p:txBody>
      </p:sp>
    </p:spTree>
    <p:extLst>
      <p:ext uri="{BB962C8B-B14F-4D97-AF65-F5344CB8AC3E}">
        <p14:creationId xmlns:p14="http://schemas.microsoft.com/office/powerpoint/2010/main" val="6095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7571"/>
          </a:xfrm>
        </p:spPr>
        <p:txBody>
          <a:bodyPr/>
          <a:lstStyle/>
          <a:p>
            <a:r>
              <a:rPr lang="en-IN" b="1" dirty="0"/>
              <a:t>IPD TREATMENT</a:t>
            </a:r>
          </a:p>
        </p:txBody>
      </p:sp>
      <p:sp>
        <p:nvSpPr>
          <p:cNvPr id="3" name="Content Placeholder 2"/>
          <p:cNvSpPr>
            <a:spLocks noGrp="1"/>
          </p:cNvSpPr>
          <p:nvPr>
            <p:ph idx="1"/>
          </p:nvPr>
        </p:nvSpPr>
        <p:spPr>
          <a:xfrm>
            <a:off x="838200" y="1391478"/>
            <a:ext cx="10515600" cy="4785485"/>
          </a:xfrm>
        </p:spPr>
        <p:txBody>
          <a:bodyPr>
            <a:normAutofit fontScale="92500" lnSpcReduction="20000"/>
          </a:bodyPr>
          <a:lstStyle/>
          <a:p>
            <a:r>
              <a:rPr lang="en-IN" dirty="0"/>
              <a:t>O2</a:t>
            </a:r>
          </a:p>
          <a:p>
            <a:r>
              <a:rPr lang="en-IN" dirty="0"/>
              <a:t>ANTIVIRALS- REMDESIVIR</a:t>
            </a:r>
          </a:p>
          <a:p>
            <a:r>
              <a:rPr lang="en-IN" dirty="0"/>
              <a:t>ANTIBIOTICS- COVER FOR GRAM POSITIVE GRAM NEGATIVE ORGANISMS</a:t>
            </a:r>
          </a:p>
          <a:p>
            <a:r>
              <a:rPr lang="en-IN" dirty="0"/>
              <a:t>ANTICOAGULANTS-LMWH</a:t>
            </a:r>
          </a:p>
          <a:p>
            <a:r>
              <a:rPr lang="en-IN" dirty="0"/>
              <a:t>STEROIDS- DEXAMETHASONE OR METHYLPREDISOLONE</a:t>
            </a:r>
          </a:p>
          <a:p>
            <a:r>
              <a:rPr lang="en-IN" dirty="0"/>
              <a:t>CARP</a:t>
            </a:r>
          </a:p>
          <a:p>
            <a:r>
              <a:rPr lang="en-IN" dirty="0"/>
              <a:t>INCENTIVE SPIROMETRY</a:t>
            </a:r>
          </a:p>
          <a:p>
            <a:r>
              <a:rPr lang="en-IN" dirty="0"/>
              <a:t>STEAM INHALATION</a:t>
            </a:r>
          </a:p>
          <a:p>
            <a:r>
              <a:rPr lang="en-IN" dirty="0"/>
              <a:t>SPECIFIC COMORBIDITY TREATMENT</a:t>
            </a:r>
          </a:p>
          <a:p>
            <a:r>
              <a:rPr lang="en-IN" dirty="0"/>
              <a:t>EARLY ANTIFIBROTICS</a:t>
            </a:r>
          </a:p>
          <a:p>
            <a:r>
              <a:rPr lang="en-IN" dirty="0"/>
              <a:t>RATIONAL USE OF CONVALESCENT PLASMA</a:t>
            </a:r>
          </a:p>
        </p:txBody>
      </p:sp>
    </p:spTree>
    <p:extLst>
      <p:ext uri="{BB962C8B-B14F-4D97-AF65-F5344CB8AC3E}">
        <p14:creationId xmlns:p14="http://schemas.microsoft.com/office/powerpoint/2010/main" val="3500466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POST RECOVERY PRECAUTIONS</a:t>
            </a:r>
          </a:p>
        </p:txBody>
      </p:sp>
      <p:sp>
        <p:nvSpPr>
          <p:cNvPr id="3" name="Content Placeholder 2"/>
          <p:cNvSpPr>
            <a:spLocks noGrp="1"/>
          </p:cNvSpPr>
          <p:nvPr>
            <p:ph idx="1"/>
          </p:nvPr>
        </p:nvSpPr>
        <p:spPr/>
        <p:txBody>
          <a:bodyPr/>
          <a:lstStyle/>
          <a:p>
            <a:r>
              <a:rPr lang="en-IN" dirty="0"/>
              <a:t>QURANTINE 14 DAYS</a:t>
            </a:r>
          </a:p>
          <a:p>
            <a:r>
              <a:rPr lang="en-IN" dirty="0"/>
              <a:t>NO NEED OF REPEAT RT-PCR TEST</a:t>
            </a:r>
          </a:p>
          <a:p>
            <a:r>
              <a:rPr lang="en-IN" dirty="0"/>
              <a:t>ANTIPLATELETS FOR 1 MONTH</a:t>
            </a:r>
          </a:p>
          <a:p>
            <a:r>
              <a:rPr lang="en-IN" dirty="0"/>
              <a:t>DEEP BREATHING EXERCISE AND STEAM INHALATION FOR 1 MONTH</a:t>
            </a:r>
          </a:p>
          <a:p>
            <a:r>
              <a:rPr lang="en-IN" dirty="0"/>
              <a:t>FOLLOW UP FORTNIGHTLY </a:t>
            </a:r>
          </a:p>
          <a:p>
            <a:r>
              <a:rPr lang="en-IN" dirty="0"/>
              <a:t>ANTIFIBROTICS FOR 3 MONTHS</a:t>
            </a:r>
          </a:p>
          <a:p>
            <a:r>
              <a:rPr lang="en-IN" dirty="0"/>
              <a:t>VITAMIN SUPPLEMENTS FOR 1 MONTH.</a:t>
            </a:r>
          </a:p>
        </p:txBody>
      </p:sp>
    </p:spTree>
    <p:extLst>
      <p:ext uri="{BB962C8B-B14F-4D97-AF65-F5344CB8AC3E}">
        <p14:creationId xmlns:p14="http://schemas.microsoft.com/office/powerpoint/2010/main" val="2919671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THE HERD IMMUNITY FACTOR</a:t>
            </a:r>
          </a:p>
        </p:txBody>
      </p:sp>
      <p:sp>
        <p:nvSpPr>
          <p:cNvPr id="3" name="Content Placeholder 2"/>
          <p:cNvSpPr>
            <a:spLocks noGrp="1"/>
          </p:cNvSpPr>
          <p:nvPr>
            <p:ph idx="1"/>
          </p:nvPr>
        </p:nvSpPr>
        <p:spPr/>
        <p:txBody>
          <a:bodyPr>
            <a:noAutofit/>
          </a:bodyPr>
          <a:lstStyle/>
          <a:p>
            <a:r>
              <a:rPr lang="en-US" sz="3600" dirty="0"/>
              <a:t>When a new pathogen enters a territory where nobody has any immunity, it can cause devastation. As soon as some immunity builds up in a population, our relationship with the pathogen changes. Typically, immunity keeps the risk very low. A good recent example is of the </a:t>
            </a:r>
            <a:r>
              <a:rPr lang="en-US" sz="3600" dirty="0" err="1">
                <a:hlinkClick r:id="rId2"/>
              </a:rPr>
              <a:t>Zika</a:t>
            </a:r>
            <a:r>
              <a:rPr lang="en-US" sz="3600" dirty="0"/>
              <a:t> virus: it came to Brazil, there was a spate of microcephaly, and now there’s widespread population immunity — this doesn’t mean </a:t>
            </a:r>
            <a:r>
              <a:rPr lang="en-US" sz="3600" dirty="0" err="1"/>
              <a:t>Zika</a:t>
            </a:r>
            <a:r>
              <a:rPr lang="en-US" sz="3600" dirty="0"/>
              <a:t> has disappeared, but the risk is low.</a:t>
            </a:r>
            <a:endParaRPr lang="en-IN" sz="3600" dirty="0"/>
          </a:p>
        </p:txBody>
      </p:sp>
    </p:spTree>
    <p:extLst>
      <p:ext uri="{BB962C8B-B14F-4D97-AF65-F5344CB8AC3E}">
        <p14:creationId xmlns:p14="http://schemas.microsoft.com/office/powerpoint/2010/main" val="908515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HERD IMMUNITY- IS IT A SOLUTION</a:t>
            </a:r>
          </a:p>
        </p:txBody>
      </p:sp>
      <p:sp>
        <p:nvSpPr>
          <p:cNvPr id="3" name="Content Placeholder 2"/>
          <p:cNvSpPr>
            <a:spLocks noGrp="1"/>
          </p:cNvSpPr>
          <p:nvPr>
            <p:ph idx="1"/>
          </p:nvPr>
        </p:nvSpPr>
        <p:spPr/>
        <p:txBody>
          <a:bodyPr/>
          <a:lstStyle/>
          <a:p>
            <a:r>
              <a:rPr lang="en-US" dirty="0"/>
              <a:t>Antibodies wane, so we cannot use them to declare what proportion of the population has been exposed to the virus. They are the foot soldiers and only a part of the various things we recruit to fight the virus.</a:t>
            </a:r>
          </a:p>
          <a:p>
            <a:r>
              <a:rPr lang="en-US" dirty="0"/>
              <a:t>Antibodies are only a marker that you have recently been exposed. They do not reflect what’s going on with the immune response, so it’s wrong to say that the decay of antibodies means that protective immunity is decaying.</a:t>
            </a:r>
          </a:p>
          <a:p>
            <a:r>
              <a:rPr lang="en-US" dirty="0"/>
              <a:t>Previous exposure to other coronaviruses also gives you some immunity to this new virus, so it’s a complex landscape.</a:t>
            </a:r>
          </a:p>
          <a:p>
            <a:endParaRPr lang="en-IN" dirty="0"/>
          </a:p>
        </p:txBody>
      </p:sp>
    </p:spTree>
    <p:extLst>
      <p:ext uri="{BB962C8B-B14F-4D97-AF65-F5344CB8AC3E}">
        <p14:creationId xmlns:p14="http://schemas.microsoft.com/office/powerpoint/2010/main" val="34399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Health infrastructure</a:t>
            </a:r>
          </a:p>
        </p:txBody>
      </p:sp>
      <p:sp>
        <p:nvSpPr>
          <p:cNvPr id="3" name="Content Placeholder 2"/>
          <p:cNvSpPr>
            <a:spLocks noGrp="1"/>
          </p:cNvSpPr>
          <p:nvPr>
            <p:ph idx="1"/>
          </p:nvPr>
        </p:nvSpPr>
        <p:spPr/>
        <p:txBody>
          <a:bodyPr/>
          <a:lstStyle/>
          <a:p>
            <a:r>
              <a:rPr lang="en-IN" dirty="0"/>
              <a:t>1</a:t>
            </a:r>
            <a:r>
              <a:rPr lang="en-IN" baseline="30000" dirty="0"/>
              <a:t>st</a:t>
            </a:r>
            <a:r>
              <a:rPr lang="en-IN" dirty="0"/>
              <a:t> wave of COVID19 illness has made every Doctor, Hospital and its staff well versed with how to handle affected patients.</a:t>
            </a:r>
          </a:p>
          <a:p>
            <a:r>
              <a:rPr lang="en-IN" dirty="0"/>
              <a:t>Early diagnosis, early comorbidity detection-its aggressive treatment, early antivirals, early use of anti-inflammatory medications, judicious use of steroids and anticoagulants is crux for successful treatment.</a:t>
            </a:r>
          </a:p>
        </p:txBody>
      </p:sp>
    </p:spTree>
    <p:extLst>
      <p:ext uri="{BB962C8B-B14F-4D97-AF65-F5344CB8AC3E}">
        <p14:creationId xmlns:p14="http://schemas.microsoft.com/office/powerpoint/2010/main" val="278949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Political Will</a:t>
            </a:r>
          </a:p>
        </p:txBody>
      </p:sp>
      <p:sp>
        <p:nvSpPr>
          <p:cNvPr id="3" name="Content Placeholder 2"/>
          <p:cNvSpPr>
            <a:spLocks noGrp="1"/>
          </p:cNvSpPr>
          <p:nvPr>
            <p:ph idx="1"/>
          </p:nvPr>
        </p:nvSpPr>
        <p:spPr/>
        <p:txBody>
          <a:bodyPr/>
          <a:lstStyle/>
          <a:p>
            <a:r>
              <a:rPr lang="en-IN" dirty="0"/>
              <a:t>Obviously its there- one important factor for low mortality of COVID 19 illness in India is the positive political will and enthusiastic government support- nobody can deny…</a:t>
            </a:r>
          </a:p>
        </p:txBody>
      </p:sp>
    </p:spTree>
    <p:extLst>
      <p:ext uri="{BB962C8B-B14F-4D97-AF65-F5344CB8AC3E}">
        <p14:creationId xmlns:p14="http://schemas.microsoft.com/office/powerpoint/2010/main" val="239407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363744"/>
          </a:xfrm>
        </p:spPr>
        <p:txBody>
          <a:bodyPr>
            <a:normAutofit fontScale="90000"/>
          </a:bodyPr>
          <a:lstStyle/>
          <a:p>
            <a:r>
              <a:rPr lang="en-IN" b="1" dirty="0"/>
              <a:t>HOW TO AVOID THE 2</a:t>
            </a:r>
            <a:r>
              <a:rPr lang="en-IN" b="1" baseline="30000" dirty="0"/>
              <a:t>ND</a:t>
            </a:r>
            <a:r>
              <a:rPr lang="en-IN" b="1" dirty="0"/>
              <a:t> AND MAYBE 3</a:t>
            </a:r>
            <a:r>
              <a:rPr lang="en-IN" b="1" baseline="30000" dirty="0"/>
              <a:t>RD</a:t>
            </a:r>
            <a:r>
              <a:rPr lang="en-IN" b="1" dirty="0"/>
              <a:t> WAVE OF COVID19</a:t>
            </a:r>
          </a:p>
        </p:txBody>
      </p:sp>
      <p:sp>
        <p:nvSpPr>
          <p:cNvPr id="3" name="Content Placeholder 2"/>
          <p:cNvSpPr>
            <a:spLocks noGrp="1"/>
          </p:cNvSpPr>
          <p:nvPr>
            <p:ph idx="1"/>
          </p:nvPr>
        </p:nvSpPr>
        <p:spPr>
          <a:xfrm>
            <a:off x="838200" y="1139689"/>
            <a:ext cx="10515600" cy="5718312"/>
          </a:xfrm>
        </p:spPr>
        <p:txBody>
          <a:bodyPr>
            <a:normAutofit fontScale="55000" lnSpcReduction="20000"/>
          </a:bodyPr>
          <a:lstStyle/>
          <a:p>
            <a:pPr marL="0" indent="0">
              <a:buNone/>
            </a:pPr>
            <a:endParaRPr lang="en-US" dirty="0"/>
          </a:p>
          <a:p>
            <a:r>
              <a:rPr lang="en-US" sz="3300" dirty="0"/>
              <a:t>FIVE  mantras we need to remember always &amp; adhere to…. </a:t>
            </a:r>
            <a:br>
              <a:rPr lang="en-US" sz="3300" dirty="0"/>
            </a:br>
            <a:endParaRPr lang="en-US" sz="3300" dirty="0"/>
          </a:p>
          <a:p>
            <a:r>
              <a:rPr lang="en-US" sz="3300" dirty="0"/>
              <a:t>1) Wearing the FACE MASK.  </a:t>
            </a:r>
          </a:p>
          <a:p>
            <a:pPr marL="0" indent="0">
              <a:buNone/>
            </a:pPr>
            <a:endParaRPr lang="en-US" sz="3300" dirty="0"/>
          </a:p>
          <a:p>
            <a:r>
              <a:rPr lang="en-US" sz="3300" dirty="0"/>
              <a:t>2) Keep distance in public. Don't join a crowd or avoid crowd at all time.</a:t>
            </a:r>
          </a:p>
          <a:p>
            <a:pPr marL="0" indent="0">
              <a:buNone/>
            </a:pPr>
            <a:r>
              <a:rPr lang="en-US" sz="3300" dirty="0"/>
              <a:t>       Avoid going out of the house unless it is really needed or un avoidable. </a:t>
            </a:r>
            <a:br>
              <a:rPr lang="en-US" sz="3300" dirty="0"/>
            </a:br>
            <a:endParaRPr lang="en-US" sz="3300" dirty="0"/>
          </a:p>
          <a:p>
            <a:r>
              <a:rPr lang="en-US" sz="3300" dirty="0"/>
              <a:t>3) Washing hands as frequently as needed or possible. Avoid meeting friends, relatives. </a:t>
            </a:r>
            <a:br>
              <a:rPr lang="en-US" sz="3300" dirty="0"/>
            </a:br>
            <a:endParaRPr lang="en-US" sz="3300" dirty="0"/>
          </a:p>
          <a:p>
            <a:r>
              <a:rPr lang="en-US" sz="3300" dirty="0"/>
              <a:t>4) Do not encourage any one to visit your home. </a:t>
            </a:r>
          </a:p>
          <a:p>
            <a:pPr marL="0" indent="0">
              <a:buNone/>
            </a:pPr>
            <a:endParaRPr lang="en-US" sz="3300" dirty="0"/>
          </a:p>
          <a:p>
            <a:r>
              <a:rPr lang="en-US" sz="3300" dirty="0"/>
              <a:t>5) Last but not the least Steam inhalation before food at least 3 to 4 times daily (take at-least 10 deep breaths each time with plain steam). Hot water Gargling  after food. Drink hot water as frequently as possible.</a:t>
            </a:r>
          </a:p>
          <a:p>
            <a:pPr marL="0" indent="0">
              <a:buNone/>
            </a:pPr>
            <a:endParaRPr lang="en-US" sz="3300" dirty="0"/>
          </a:p>
          <a:p>
            <a:r>
              <a:rPr lang="en-US" sz="3300" dirty="0"/>
              <a:t>If we follow these 4 or 5 mantras we can avoid COVID for sure.</a:t>
            </a:r>
          </a:p>
          <a:p>
            <a:r>
              <a:rPr lang="en-US" sz="3300" dirty="0"/>
              <a:t>If we survive this 2nd wave then we are lucky and by </a:t>
            </a:r>
          </a:p>
          <a:p>
            <a:pPr marL="0" indent="0">
              <a:buNone/>
            </a:pPr>
            <a:r>
              <a:rPr lang="en-US" sz="3300" dirty="0"/>
              <a:t>      then the vaccines may be available to prevent any future infection.  </a:t>
            </a:r>
          </a:p>
        </p:txBody>
      </p:sp>
    </p:spTree>
    <p:extLst>
      <p:ext uri="{BB962C8B-B14F-4D97-AF65-F5344CB8AC3E}">
        <p14:creationId xmlns:p14="http://schemas.microsoft.com/office/powerpoint/2010/main" val="242297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THE SCENARIO</a:t>
            </a:r>
          </a:p>
        </p:txBody>
      </p:sp>
      <p:sp>
        <p:nvSpPr>
          <p:cNvPr id="3" name="Content Placeholder 2"/>
          <p:cNvSpPr>
            <a:spLocks noGrp="1"/>
          </p:cNvSpPr>
          <p:nvPr>
            <p:ph idx="1"/>
          </p:nvPr>
        </p:nvSpPr>
        <p:spPr/>
        <p:txBody>
          <a:bodyPr>
            <a:normAutofit fontScale="85000" lnSpcReduction="20000"/>
          </a:bodyPr>
          <a:lstStyle/>
          <a:p>
            <a:r>
              <a:rPr lang="en-US" sz="4400" dirty="0"/>
              <a:t>Large parts of Europe are in a second lockdown as a new wave of infection sweeps through the continent. Cases in the US are smashing new records.</a:t>
            </a:r>
          </a:p>
          <a:p>
            <a:r>
              <a:rPr lang="en-US" sz="4400" dirty="0"/>
              <a:t>But overall numbers in India are falling — for reasons not yet fully clear. Also Indian mortality statistics are significantly low as compared to the developed world stats.</a:t>
            </a:r>
          </a:p>
          <a:p>
            <a:r>
              <a:rPr lang="en-US" sz="4400" dirty="0"/>
              <a:t>North India is already hit hard by the 2</a:t>
            </a:r>
            <a:r>
              <a:rPr lang="en-US" sz="4400" baseline="30000" dirty="0"/>
              <a:t>nd</a:t>
            </a:r>
            <a:r>
              <a:rPr lang="en-US" sz="4400" dirty="0"/>
              <a:t> wave of COVID19 disease.</a:t>
            </a:r>
            <a:endParaRPr lang="en-IN" sz="4400" dirty="0"/>
          </a:p>
        </p:txBody>
      </p:sp>
    </p:spTree>
    <p:extLst>
      <p:ext uri="{BB962C8B-B14F-4D97-AF65-F5344CB8AC3E}">
        <p14:creationId xmlns:p14="http://schemas.microsoft.com/office/powerpoint/2010/main" val="3279707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61390"/>
          </a:xfrm>
        </p:spPr>
        <p:txBody>
          <a:bodyPr/>
          <a:lstStyle/>
          <a:p>
            <a:r>
              <a:rPr lang="en-IN" b="1" dirty="0"/>
              <a:t>Vaccine </a:t>
            </a:r>
          </a:p>
        </p:txBody>
      </p:sp>
      <p:sp>
        <p:nvSpPr>
          <p:cNvPr id="3" name="Content Placeholder 2"/>
          <p:cNvSpPr>
            <a:spLocks noGrp="1"/>
          </p:cNvSpPr>
          <p:nvPr>
            <p:ph idx="1"/>
          </p:nvPr>
        </p:nvSpPr>
        <p:spPr>
          <a:xfrm>
            <a:off x="944217" y="861391"/>
            <a:ext cx="10515600" cy="5819155"/>
          </a:xfrm>
        </p:spPr>
        <p:txBody>
          <a:bodyPr>
            <a:normAutofit fontScale="92500" lnSpcReduction="10000"/>
          </a:bodyPr>
          <a:lstStyle/>
          <a:p>
            <a:r>
              <a:rPr lang="en-US" b="1" dirty="0"/>
              <a:t>Out Of the 52 odd vaccines in development world wide, 4 are in the news and in finalization stages for approval and availability. </a:t>
            </a:r>
          </a:p>
          <a:p>
            <a:r>
              <a:rPr lang="en-US" b="1" dirty="0"/>
              <a:t>Two others, </a:t>
            </a:r>
            <a:r>
              <a:rPr lang="en-US" b="1" dirty="0" err="1"/>
              <a:t>Covaxin</a:t>
            </a:r>
            <a:r>
              <a:rPr lang="en-US" b="1" dirty="0"/>
              <a:t> and </a:t>
            </a:r>
            <a:r>
              <a:rPr lang="en-US" b="1" dirty="0" err="1"/>
              <a:t>Novavax</a:t>
            </a:r>
            <a:r>
              <a:rPr lang="en-US" b="1" dirty="0"/>
              <a:t> are in phase 3 trials now. </a:t>
            </a:r>
          </a:p>
          <a:p>
            <a:r>
              <a:rPr lang="en-US" b="1" dirty="0"/>
              <a:t>These 4 are from:</a:t>
            </a:r>
          </a:p>
          <a:p>
            <a:r>
              <a:rPr lang="en-US" b="1" dirty="0"/>
              <a:t>1) Pfizer/ </a:t>
            </a:r>
            <a:r>
              <a:rPr lang="en-US" b="1" dirty="0" err="1"/>
              <a:t>BioNTech</a:t>
            </a:r>
            <a:r>
              <a:rPr lang="en-US" b="1" dirty="0"/>
              <a:t> 2) </a:t>
            </a:r>
            <a:r>
              <a:rPr lang="en-US" b="1" dirty="0" err="1"/>
              <a:t>Moderna</a:t>
            </a:r>
            <a:r>
              <a:rPr lang="en-US" b="1" dirty="0"/>
              <a:t> 3) Oxford/AstraZeneca 4) Sputnik (Russian)</a:t>
            </a:r>
          </a:p>
          <a:p>
            <a:r>
              <a:rPr lang="en-US" b="1" dirty="0"/>
              <a:t>The first two are mRNA based i.e., RNA - virus genetic code type and the last two are attenuated vaccines. Pfizer and </a:t>
            </a:r>
            <a:r>
              <a:rPr lang="en-US" b="1" dirty="0" err="1"/>
              <a:t>Moderna</a:t>
            </a:r>
            <a:r>
              <a:rPr lang="en-US" b="1" dirty="0"/>
              <a:t> being genetic vaccines are not tested for safety in humans and it's long term effects on man are not yet known. There were reports that it could have an effect on our genetic make up also in the long run. But these are cautious surmises in absence of real data. </a:t>
            </a:r>
          </a:p>
          <a:p>
            <a:r>
              <a:rPr lang="en-US" b="1" dirty="0"/>
              <a:t>Oxford and Sputnik are live attenuated vaccines with 100 times less virulence. The FLU and MMR are alike vaccines. ICMR choice are Oxford and Sputnik vaccines-Serum institute Pune and </a:t>
            </a:r>
            <a:r>
              <a:rPr lang="en-US" b="1" dirty="0" err="1"/>
              <a:t>Dr</a:t>
            </a:r>
            <a:r>
              <a:rPr lang="en-US" b="1" dirty="0"/>
              <a:t> </a:t>
            </a:r>
            <a:r>
              <a:rPr lang="en-US" b="1" dirty="0" err="1"/>
              <a:t>Reddys</a:t>
            </a:r>
            <a:r>
              <a:rPr lang="en-US" b="1" dirty="0"/>
              <a:t> handling these vaccines in India.</a:t>
            </a:r>
          </a:p>
        </p:txBody>
      </p:sp>
    </p:spTree>
    <p:extLst>
      <p:ext uri="{BB962C8B-B14F-4D97-AF65-F5344CB8AC3E}">
        <p14:creationId xmlns:p14="http://schemas.microsoft.com/office/powerpoint/2010/main" val="3610319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83014"/>
          </a:xfrm>
        </p:spPr>
        <p:txBody>
          <a:bodyPr>
            <a:normAutofit fontScale="90000"/>
          </a:bodyPr>
          <a:lstStyle/>
          <a:p>
            <a:r>
              <a:rPr lang="en-IN" b="1" dirty="0"/>
              <a:t>Vaccine</a:t>
            </a:r>
            <a:r>
              <a:rPr lang="en-IN" dirty="0"/>
              <a:t> </a:t>
            </a:r>
          </a:p>
        </p:txBody>
      </p:sp>
      <p:sp>
        <p:nvSpPr>
          <p:cNvPr id="3" name="Content Placeholder 2"/>
          <p:cNvSpPr>
            <a:spLocks noGrp="1"/>
          </p:cNvSpPr>
          <p:nvPr>
            <p:ph idx="1"/>
          </p:nvPr>
        </p:nvSpPr>
        <p:spPr>
          <a:xfrm>
            <a:off x="838200" y="1060174"/>
            <a:ext cx="10515600" cy="5116789"/>
          </a:xfrm>
        </p:spPr>
        <p:txBody>
          <a:bodyPr>
            <a:normAutofit/>
          </a:bodyPr>
          <a:lstStyle/>
          <a:p>
            <a:r>
              <a:rPr lang="en-US" b="1" dirty="0"/>
              <a:t>Advantage of these type of vaccines technology is that it has been used earlier in Ebola also. Apparently the safety profile is good. So, in current situation, Oxford appears good for us in India.... Priced also at ₹1000/- for 2 doses.... because pricing is an important issue. There are 2 other parameters to consider. One is efficacy percentage and then stability or storage conditions. Although Pfizer and </a:t>
            </a:r>
            <a:r>
              <a:rPr lang="en-US" b="1" dirty="0" err="1"/>
              <a:t>Moderna</a:t>
            </a:r>
            <a:r>
              <a:rPr lang="en-US" b="1" dirty="0"/>
              <a:t> claim around 95% efficacy, our Serum's Oxford efficacy not high at 95% but anyways, safety is an important parameter. But, earlier vaccines like Flu vaccine is 40-60 % efficacy and MMR against Rubella is 88% efficacy...yet we use them. Stability wise, Pfizer vaccine requires -70°c which is difficult in Indian conditions and it's costing. Oxford at 2 to 8°c is good and Sputnik at -18°c is also manageable.</a:t>
            </a:r>
          </a:p>
          <a:p>
            <a:endParaRPr lang="en-IN" dirty="0"/>
          </a:p>
        </p:txBody>
      </p:sp>
    </p:spTree>
    <p:extLst>
      <p:ext uri="{BB962C8B-B14F-4D97-AF65-F5344CB8AC3E}">
        <p14:creationId xmlns:p14="http://schemas.microsoft.com/office/powerpoint/2010/main" val="38146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3588"/>
          </a:xfrm>
        </p:spPr>
        <p:txBody>
          <a:bodyPr/>
          <a:lstStyle/>
          <a:p>
            <a:r>
              <a:rPr lang="en-IN" b="1" dirty="0"/>
              <a:t>Vaccine</a:t>
            </a:r>
            <a:r>
              <a:rPr lang="en-IN" dirty="0"/>
              <a:t> </a:t>
            </a:r>
          </a:p>
        </p:txBody>
      </p:sp>
      <p:sp>
        <p:nvSpPr>
          <p:cNvPr id="3" name="Content Placeholder 2"/>
          <p:cNvSpPr>
            <a:spLocks noGrp="1"/>
          </p:cNvSpPr>
          <p:nvPr>
            <p:ph idx="1"/>
          </p:nvPr>
        </p:nvSpPr>
        <p:spPr>
          <a:xfrm>
            <a:off x="838200" y="1152938"/>
            <a:ext cx="10515600" cy="5406887"/>
          </a:xfrm>
        </p:spPr>
        <p:txBody>
          <a:bodyPr/>
          <a:lstStyle/>
          <a:p>
            <a:r>
              <a:rPr lang="en-US" b="1" dirty="0" err="1"/>
              <a:t>Moderna</a:t>
            </a:r>
            <a:r>
              <a:rPr lang="en-US" b="1" dirty="0"/>
              <a:t> mRNA vaccine has not conducted trials in India .... Always, trials in own country gives a better picture due to our ethnicity being taken into account in world wide trials .... So, in conclusion, Oxford and Sputnik appear good for us. </a:t>
            </a:r>
          </a:p>
          <a:p>
            <a:r>
              <a:rPr lang="en-US" b="1" dirty="0"/>
              <a:t>Once available in 2021, don't think that one can go and buy it easily. Government could be controlling its disbursal according to priority of recipients like health care workers /doctors, other public warriors, then senior citizens etc..... </a:t>
            </a:r>
          </a:p>
          <a:p>
            <a:r>
              <a:rPr lang="en-US" b="1" dirty="0"/>
              <a:t>In short, there shouldn’t be rush for a vaccine. Who knows, by then in June-Sept period, most Indians would have acquired herd immunity.</a:t>
            </a:r>
          </a:p>
        </p:txBody>
      </p:sp>
    </p:spTree>
    <p:extLst>
      <p:ext uri="{BB962C8B-B14F-4D97-AF65-F5344CB8AC3E}">
        <p14:creationId xmlns:p14="http://schemas.microsoft.com/office/powerpoint/2010/main" val="1313720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sz="4000" b="1" dirty="0"/>
              <a:t>THANKS</a:t>
            </a:r>
          </a:p>
        </p:txBody>
      </p:sp>
    </p:spTree>
    <p:extLst>
      <p:ext uri="{BB962C8B-B14F-4D97-AF65-F5344CB8AC3E}">
        <p14:creationId xmlns:p14="http://schemas.microsoft.com/office/powerpoint/2010/main" val="705403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LOCKDOWN</a:t>
            </a:r>
          </a:p>
        </p:txBody>
      </p:sp>
      <p:sp>
        <p:nvSpPr>
          <p:cNvPr id="3" name="Content Placeholder 2"/>
          <p:cNvSpPr>
            <a:spLocks noGrp="1"/>
          </p:cNvSpPr>
          <p:nvPr>
            <p:ph idx="1"/>
          </p:nvPr>
        </p:nvSpPr>
        <p:spPr/>
        <p:txBody>
          <a:bodyPr>
            <a:normAutofit/>
          </a:bodyPr>
          <a:lstStyle/>
          <a:p>
            <a:r>
              <a:rPr lang="en-US" sz="4000" dirty="0"/>
              <a:t>Shutting down the economy is, almost everywhere in the world, going to cause more harm, and going to disproportionately harm the poor and the young.</a:t>
            </a:r>
            <a:endParaRPr lang="en-IN" sz="4000" dirty="0"/>
          </a:p>
        </p:txBody>
      </p:sp>
    </p:spTree>
    <p:extLst>
      <p:ext uri="{BB962C8B-B14F-4D97-AF65-F5344CB8AC3E}">
        <p14:creationId xmlns:p14="http://schemas.microsoft.com/office/powerpoint/2010/main" val="1141580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2</a:t>
            </a:r>
            <a:r>
              <a:rPr lang="en-IN" b="1" baseline="30000" dirty="0"/>
              <a:t>nd</a:t>
            </a:r>
            <a:r>
              <a:rPr lang="en-IN" b="1" dirty="0"/>
              <a:t> maybe 3</a:t>
            </a:r>
            <a:r>
              <a:rPr lang="en-IN" b="1" baseline="30000" dirty="0"/>
              <a:t>rd</a:t>
            </a:r>
            <a:r>
              <a:rPr lang="en-IN" b="1" dirty="0"/>
              <a:t> wave of COVID19 is inevitable in </a:t>
            </a:r>
            <a:r>
              <a:rPr lang="en-GB" b="1" dirty="0"/>
              <a:t>India</a:t>
            </a:r>
            <a:endParaRPr lang="en-IN" b="1" dirty="0"/>
          </a:p>
        </p:txBody>
      </p:sp>
      <p:sp>
        <p:nvSpPr>
          <p:cNvPr id="3" name="Content Placeholder 2"/>
          <p:cNvSpPr>
            <a:spLocks noGrp="1"/>
          </p:cNvSpPr>
          <p:nvPr>
            <p:ph idx="1"/>
          </p:nvPr>
        </p:nvSpPr>
        <p:spPr>
          <a:xfrm>
            <a:off x="838200" y="1577009"/>
            <a:ext cx="10515600" cy="4784034"/>
          </a:xfrm>
        </p:spPr>
        <p:txBody>
          <a:bodyPr>
            <a:normAutofit fontScale="77500" lnSpcReduction="20000"/>
          </a:bodyPr>
          <a:lstStyle/>
          <a:p>
            <a:r>
              <a:rPr lang="x-none" dirty="0"/>
              <a:t> </a:t>
            </a:r>
            <a:r>
              <a:rPr lang="x-none" b="1" dirty="0"/>
              <a:t>But some Heartwarming Facts...</a:t>
            </a:r>
            <a:endParaRPr lang="en-IN" b="1" dirty="0"/>
          </a:p>
          <a:p>
            <a:pPr marL="0" indent="0">
              <a:buNone/>
            </a:pPr>
            <a:br>
              <a:rPr lang="en-GB" b="1" dirty="0"/>
            </a:br>
            <a:r>
              <a:rPr lang="x-none" b="1" dirty="0"/>
              <a:t>1.Doctors Ideas and Treatment Protocol s</a:t>
            </a:r>
            <a:r>
              <a:rPr lang="en-IN" b="1" dirty="0"/>
              <a:t>-</a:t>
            </a:r>
            <a:r>
              <a:rPr lang="x-none" b="1" dirty="0"/>
              <a:t> Clea</a:t>
            </a:r>
            <a:r>
              <a:rPr lang="en-IN" b="1" dirty="0"/>
              <a:t>r</a:t>
            </a:r>
          </a:p>
          <a:p>
            <a:pPr marL="0" indent="0">
              <a:buNone/>
            </a:pPr>
            <a:br>
              <a:rPr lang="en-GB" b="1" dirty="0"/>
            </a:br>
            <a:r>
              <a:rPr lang="en-GB" b="1" dirty="0"/>
              <a:t>2.Public</a:t>
            </a:r>
            <a:r>
              <a:rPr lang="x-none" b="1" dirty="0"/>
              <a:t> Awar</a:t>
            </a:r>
            <a:r>
              <a:rPr lang="en-IN" b="1" dirty="0"/>
              <a:t>e</a:t>
            </a:r>
            <a:r>
              <a:rPr lang="x-none" b="1" dirty="0"/>
              <a:t>ness</a:t>
            </a:r>
            <a:r>
              <a:rPr lang="en-IN" b="1" dirty="0"/>
              <a:t>-</a:t>
            </a:r>
            <a:r>
              <a:rPr lang="x-none" b="1" dirty="0"/>
              <a:t> Good</a:t>
            </a:r>
            <a:endParaRPr lang="en-IN" b="1" dirty="0"/>
          </a:p>
          <a:p>
            <a:pPr marL="0" indent="0">
              <a:buNone/>
            </a:pPr>
            <a:br>
              <a:rPr lang="en-GB" b="1" dirty="0"/>
            </a:br>
            <a:r>
              <a:rPr lang="en-GB" b="1" dirty="0"/>
              <a:t>3.Health</a:t>
            </a:r>
            <a:r>
              <a:rPr lang="x-none" b="1" dirty="0"/>
              <a:t> Infrastructure</a:t>
            </a:r>
            <a:r>
              <a:rPr lang="en-IN" b="1" dirty="0"/>
              <a:t>- Pvt as well as Government systems-</a:t>
            </a:r>
            <a:r>
              <a:rPr lang="x-none" b="1" dirty="0"/>
              <a:t> Good</a:t>
            </a:r>
            <a:r>
              <a:rPr lang="en-IN" b="1" dirty="0"/>
              <a:t> in terms of bed availability, medicine availability, testing facility availability, protocols, trained and motivated staff availability.</a:t>
            </a:r>
          </a:p>
          <a:p>
            <a:pPr marL="0" indent="0">
              <a:buNone/>
            </a:pPr>
            <a:endParaRPr lang="en-IN" b="1" dirty="0"/>
          </a:p>
          <a:p>
            <a:pPr marL="0" indent="0">
              <a:buNone/>
            </a:pPr>
            <a:r>
              <a:rPr lang="en-IN" b="1" dirty="0"/>
              <a:t>4. Political Will</a:t>
            </a:r>
          </a:p>
          <a:p>
            <a:pPr marL="0" indent="0">
              <a:buNone/>
            </a:pPr>
            <a:br>
              <a:rPr lang="en-GB" b="1" dirty="0"/>
            </a:br>
            <a:r>
              <a:rPr lang="en-IN" b="1" dirty="0"/>
              <a:t>5</a:t>
            </a:r>
            <a:r>
              <a:rPr lang="x-none" b="1" dirty="0"/>
              <a:t>. Herd Immunity</a:t>
            </a:r>
            <a:br>
              <a:rPr lang="en-GB" b="1" dirty="0"/>
            </a:br>
            <a:endParaRPr lang="en-GB" b="1" dirty="0"/>
          </a:p>
          <a:p>
            <a:pPr marL="0" indent="0">
              <a:buNone/>
            </a:pPr>
            <a:r>
              <a:rPr lang="en-GB" b="1" dirty="0"/>
              <a:t>It’s the interplay of these 5 factors which will help the Indians to tide over this COVID 19 crisis.</a:t>
            </a:r>
            <a:endParaRPr lang="en-IN" b="1" dirty="0"/>
          </a:p>
        </p:txBody>
      </p:sp>
    </p:spTree>
    <p:extLst>
      <p:ext uri="{BB962C8B-B14F-4D97-AF65-F5344CB8AC3E}">
        <p14:creationId xmlns:p14="http://schemas.microsoft.com/office/powerpoint/2010/main" val="32224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Doctors perspective and Public awareness regards COVID 19 illness.</a:t>
            </a:r>
          </a:p>
        </p:txBody>
      </p:sp>
      <p:sp>
        <p:nvSpPr>
          <p:cNvPr id="3" name="Content Placeholder 2"/>
          <p:cNvSpPr>
            <a:spLocks noGrp="1"/>
          </p:cNvSpPr>
          <p:nvPr>
            <p:ph idx="1"/>
          </p:nvPr>
        </p:nvSpPr>
        <p:spPr/>
        <p:txBody>
          <a:bodyPr/>
          <a:lstStyle/>
          <a:p>
            <a:r>
              <a:rPr lang="en-IN" dirty="0"/>
              <a:t>Symptoms signs of COVID 19 illness should be well known to Doctors and Public.</a:t>
            </a:r>
          </a:p>
          <a:p>
            <a:r>
              <a:rPr lang="en-IN" dirty="0"/>
              <a:t>Denial mode of doctors and public regards COVID 19 illness probability should be minimized.</a:t>
            </a:r>
          </a:p>
          <a:p>
            <a:r>
              <a:rPr lang="en-IN" dirty="0"/>
              <a:t>Being unwary of the illness- by Dr and patient.</a:t>
            </a:r>
          </a:p>
          <a:p>
            <a:r>
              <a:rPr lang="en-IN" dirty="0"/>
              <a:t>Early diagnosis clinically and by early testing and early institution of available treatment modalities crucial.</a:t>
            </a:r>
          </a:p>
          <a:p>
            <a:r>
              <a:rPr lang="en-IN" dirty="0"/>
              <a:t>Delayed approach by affected individual and unwary doctors extremely dangerous.</a:t>
            </a:r>
          </a:p>
        </p:txBody>
      </p:sp>
    </p:spTree>
    <p:extLst>
      <p:ext uri="{BB962C8B-B14F-4D97-AF65-F5344CB8AC3E}">
        <p14:creationId xmlns:p14="http://schemas.microsoft.com/office/powerpoint/2010/main" val="4178167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13101"/>
          </a:xfrm>
        </p:spPr>
        <p:txBody>
          <a:bodyPr/>
          <a:lstStyle/>
          <a:p>
            <a:r>
              <a:rPr lang="en-IN" b="1" dirty="0"/>
              <a:t>WHICH PATIENT IS A COVID SUSPECT?</a:t>
            </a:r>
          </a:p>
        </p:txBody>
      </p:sp>
      <p:sp>
        <p:nvSpPr>
          <p:cNvPr id="3" name="Content Placeholder 2"/>
          <p:cNvSpPr>
            <a:spLocks noGrp="1"/>
          </p:cNvSpPr>
          <p:nvPr>
            <p:ph idx="1"/>
          </p:nvPr>
        </p:nvSpPr>
        <p:spPr/>
        <p:txBody>
          <a:bodyPr/>
          <a:lstStyle/>
          <a:p>
            <a:r>
              <a:rPr lang="en-IN" dirty="0"/>
              <a:t>PATIENT WITH FEVER, CHILLS, ASSOCIATED BODY ACHE, JOINT PAINS AND WEAKNESS</a:t>
            </a:r>
          </a:p>
          <a:p>
            <a:r>
              <a:rPr lang="en-IN" dirty="0"/>
              <a:t>PATIENT WITH LOSS OF SMELL AND METALLIC TASTE</a:t>
            </a:r>
          </a:p>
          <a:p>
            <a:r>
              <a:rPr lang="en-IN" dirty="0"/>
              <a:t>PATIENT WITH PROGRESSIVE SHORTNESS OF BREATH</a:t>
            </a:r>
          </a:p>
          <a:p>
            <a:r>
              <a:rPr lang="en-IN" dirty="0"/>
              <a:t>PATIENT WITH COLD AND HEADACHE</a:t>
            </a:r>
          </a:p>
          <a:p>
            <a:endParaRPr lang="en-IN" dirty="0"/>
          </a:p>
          <a:p>
            <a:r>
              <a:rPr lang="en-IN" dirty="0"/>
              <a:t>ABNORMAL SYMPTOMS- LOOSEMOTIONS, JAUNDICE, DECREASED URINE OUTPUT, RASH ON BODY, BLUISH DISCOLOURATION OF LIMBS.</a:t>
            </a:r>
          </a:p>
        </p:txBody>
      </p:sp>
    </p:spTree>
    <p:extLst>
      <p:ext uri="{BB962C8B-B14F-4D97-AF65-F5344CB8AC3E}">
        <p14:creationId xmlns:p14="http://schemas.microsoft.com/office/powerpoint/2010/main" val="3174964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INVESTIGATIONS TO DO IN A COVID SUSPECT </a:t>
            </a:r>
          </a:p>
        </p:txBody>
      </p:sp>
      <p:sp>
        <p:nvSpPr>
          <p:cNvPr id="3" name="Content Placeholder 2"/>
          <p:cNvSpPr>
            <a:spLocks noGrp="1"/>
          </p:cNvSpPr>
          <p:nvPr>
            <p:ph idx="1"/>
          </p:nvPr>
        </p:nvSpPr>
        <p:spPr/>
        <p:txBody>
          <a:bodyPr/>
          <a:lstStyle/>
          <a:p>
            <a:r>
              <a:rPr lang="en-IN" dirty="0"/>
              <a:t>COVID 19 RT- PCR TEST</a:t>
            </a:r>
          </a:p>
          <a:p>
            <a:r>
              <a:rPr lang="en-IN" dirty="0"/>
              <a:t>COVID 19 RAPID ANTIGEN TEST</a:t>
            </a:r>
          </a:p>
          <a:p>
            <a:r>
              <a:rPr lang="en-IN" dirty="0"/>
              <a:t>CBC, CRP, BSL</a:t>
            </a:r>
          </a:p>
          <a:p>
            <a:r>
              <a:rPr lang="en-IN" dirty="0"/>
              <a:t>CXR </a:t>
            </a:r>
          </a:p>
          <a:p>
            <a:r>
              <a:rPr lang="en-IN" dirty="0"/>
              <a:t>HRCT THORAX</a:t>
            </a:r>
          </a:p>
        </p:txBody>
      </p:sp>
    </p:spTree>
    <p:extLst>
      <p:ext uri="{BB962C8B-B14F-4D97-AF65-F5344CB8AC3E}">
        <p14:creationId xmlns:p14="http://schemas.microsoft.com/office/powerpoint/2010/main" val="339234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83014"/>
          </a:xfrm>
        </p:spPr>
        <p:txBody>
          <a:bodyPr>
            <a:normAutofit fontScale="90000"/>
          </a:bodyPr>
          <a:lstStyle/>
          <a:p>
            <a:r>
              <a:rPr lang="en-IN" b="1" dirty="0"/>
              <a:t>ROLE OF IMAGING</a:t>
            </a:r>
          </a:p>
        </p:txBody>
      </p:sp>
      <p:sp>
        <p:nvSpPr>
          <p:cNvPr id="3" name="Content Placeholder 2"/>
          <p:cNvSpPr>
            <a:spLocks noGrp="1"/>
          </p:cNvSpPr>
          <p:nvPr>
            <p:ph idx="1"/>
          </p:nvPr>
        </p:nvSpPr>
        <p:spPr>
          <a:xfrm>
            <a:off x="838200" y="1364974"/>
            <a:ext cx="10515600" cy="4811989"/>
          </a:xfrm>
        </p:spPr>
        <p:txBody>
          <a:bodyPr>
            <a:normAutofit fontScale="92500" lnSpcReduction="10000"/>
          </a:bodyPr>
          <a:lstStyle/>
          <a:p>
            <a:r>
              <a:rPr lang="en-IN" dirty="0"/>
              <a:t>CXR AND HRCT THORAX</a:t>
            </a:r>
          </a:p>
          <a:p>
            <a:r>
              <a:rPr lang="en-IN" dirty="0"/>
              <a:t>THE CORAD SCORING HELPS TO DECIDE PLAN OF ACTION TO TREAT A PATIENT INITIALLY AND THEN IN FOLLOW UP </a:t>
            </a:r>
          </a:p>
          <a:p>
            <a:r>
              <a:rPr lang="en-IN" dirty="0"/>
              <a:t>INITIALLY CORAD SCORE 3 AND ABOVE IS ALMOST DIAGNOSTIC OF COVID 19 INFECTION </a:t>
            </a:r>
          </a:p>
          <a:p>
            <a:r>
              <a:rPr lang="en-IN" dirty="0"/>
              <a:t>CORAD SCORE TILL 8 TO 10 IN A NON COMORBID INDIVIDUAL IS MILD </a:t>
            </a:r>
          </a:p>
          <a:p>
            <a:r>
              <a:rPr lang="en-IN" dirty="0"/>
              <a:t>CORAD SCORE MORE THAN 10 IS MODERATE DISEASE</a:t>
            </a:r>
          </a:p>
          <a:p>
            <a:r>
              <a:rPr lang="en-IN" dirty="0"/>
              <a:t>CORAD SCORE MORE THAN 15 IS SEVERE DISEASE</a:t>
            </a:r>
          </a:p>
          <a:p>
            <a:r>
              <a:rPr lang="en-IN" dirty="0"/>
              <a:t>IN FOLLOW UP FIBROSIS CAN BE PICKED UP AND ANTIFIBROTICS STARTED EARLY</a:t>
            </a:r>
          </a:p>
          <a:p>
            <a:r>
              <a:rPr lang="en-IN" dirty="0"/>
              <a:t>ABSORPTION PHASE ON HRCT THORAX IS A TRICKY INTERPRETATION MODE</a:t>
            </a:r>
          </a:p>
          <a:p>
            <a:endParaRPr lang="en-IN" dirty="0"/>
          </a:p>
        </p:txBody>
      </p:sp>
    </p:spTree>
    <p:extLst>
      <p:ext uri="{BB962C8B-B14F-4D97-AF65-F5344CB8AC3E}">
        <p14:creationId xmlns:p14="http://schemas.microsoft.com/office/powerpoint/2010/main" val="3448748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CO-MORBIDITIES</a:t>
            </a:r>
          </a:p>
        </p:txBody>
      </p:sp>
      <p:sp>
        <p:nvSpPr>
          <p:cNvPr id="3" name="Content Placeholder 2"/>
          <p:cNvSpPr>
            <a:spLocks noGrp="1"/>
          </p:cNvSpPr>
          <p:nvPr>
            <p:ph idx="1"/>
          </p:nvPr>
        </p:nvSpPr>
        <p:spPr/>
        <p:txBody>
          <a:bodyPr>
            <a:normAutofit fontScale="92500" lnSpcReduction="20000"/>
          </a:bodyPr>
          <a:lstStyle/>
          <a:p>
            <a:r>
              <a:rPr lang="en-IN" dirty="0"/>
              <a:t>H-HTN</a:t>
            </a:r>
          </a:p>
          <a:p>
            <a:r>
              <a:rPr lang="en-IN" dirty="0"/>
              <a:t>H-HYPOTHYROIDISM</a:t>
            </a:r>
          </a:p>
          <a:p>
            <a:r>
              <a:rPr lang="en-IN" dirty="0"/>
              <a:t>H-HCW</a:t>
            </a:r>
          </a:p>
          <a:p>
            <a:r>
              <a:rPr lang="en-IN" dirty="0"/>
              <a:t>A-ASTHMA COPD ACOS</a:t>
            </a:r>
          </a:p>
          <a:p>
            <a:r>
              <a:rPr lang="en-IN" dirty="0"/>
              <a:t>A-AGE&gt;50</a:t>
            </a:r>
          </a:p>
          <a:p>
            <a:r>
              <a:rPr lang="en-IN" dirty="0"/>
              <a:t>I-IHD</a:t>
            </a:r>
          </a:p>
          <a:p>
            <a:r>
              <a:rPr lang="en-IN" dirty="0"/>
              <a:t>D-DM</a:t>
            </a:r>
          </a:p>
          <a:p>
            <a:r>
              <a:rPr lang="en-IN" dirty="0"/>
              <a:t>O-OBESITY</a:t>
            </a:r>
          </a:p>
          <a:p>
            <a:r>
              <a:rPr lang="en-IN" dirty="0"/>
              <a:t>S-SMOKER</a:t>
            </a:r>
          </a:p>
          <a:p>
            <a:r>
              <a:rPr lang="en-IN" dirty="0"/>
              <a:t>K-CKD</a:t>
            </a:r>
          </a:p>
        </p:txBody>
      </p:sp>
    </p:spTree>
    <p:extLst>
      <p:ext uri="{BB962C8B-B14F-4D97-AF65-F5344CB8AC3E}">
        <p14:creationId xmlns:p14="http://schemas.microsoft.com/office/powerpoint/2010/main" val="3569890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1491</Words>
  <Application>Microsoft Office PowerPoint</Application>
  <PresentationFormat>Widescreen</PresentationFormat>
  <Paragraphs>145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Resurgence of COVID19 in India in Winter- The expected Second deadly wave of COVID 2021</vt:lpstr>
      <vt:lpstr>THE SCENARIO</vt:lpstr>
      <vt:lpstr>LOCKDOWN</vt:lpstr>
      <vt:lpstr>2nd maybe 3rd wave of COVID19 is inevitable in India</vt:lpstr>
      <vt:lpstr>Doctors perspective and Public awareness regards COVID 19 illness.</vt:lpstr>
      <vt:lpstr>WHICH PATIENT IS A COVID SUSPECT?</vt:lpstr>
      <vt:lpstr>INVESTIGATIONS TO DO IN A COVID SUSPECT </vt:lpstr>
      <vt:lpstr>ROLE OF IMAGING</vt:lpstr>
      <vt:lpstr>CO-MORBIDITIES</vt:lpstr>
      <vt:lpstr>WHOM TO ADMIT?</vt:lpstr>
      <vt:lpstr>OPD TREATMENT- HOME ISOLATION TREATMENT</vt:lpstr>
      <vt:lpstr>FOLLOW UP</vt:lpstr>
      <vt:lpstr>IPD TREATMENT</vt:lpstr>
      <vt:lpstr>POST RECOVERY PRECAUTIONS</vt:lpstr>
      <vt:lpstr>THE HERD IMMUNITY FACTOR</vt:lpstr>
      <vt:lpstr>HERD IMMUNITY- IS IT A SOLUTION</vt:lpstr>
      <vt:lpstr>Health infrastructure</vt:lpstr>
      <vt:lpstr>Political Will</vt:lpstr>
      <vt:lpstr>HOW TO AVOID THE 2ND AND MAYBE 3RD WAVE OF COVID19</vt:lpstr>
      <vt:lpstr>Vaccine </vt:lpstr>
      <vt:lpstr>Vaccine </vt:lpstr>
      <vt:lpstr>Vaccine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Resurgence of COVID19 in India in Winter- The Second deadly wave of COVID 2021</dc:title>
  <dc:creator>Surabhi</dc:creator>
  <cp:lastModifiedBy>Bandopadhyay Anirban</cp:lastModifiedBy>
  <cp:revision>27</cp:revision>
  <dcterms:created xsi:type="dcterms:W3CDTF">2020-11-24T05:09:46Z</dcterms:created>
  <dcterms:modified xsi:type="dcterms:W3CDTF">2020-12-02T07:53:24Z</dcterms:modified>
</cp:coreProperties>
</file>